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F2F76-960A-EE43-A309-B7C1D105B666}" type="datetimeFigureOut">
              <a:rPr lang="it-IT" smtClean="0"/>
              <a:t>23/10/2017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E709E-8DBB-2F41-9902-8C141DD74E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7609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smtClean="0"/>
              <a:t>Questa presentazione illustra le nuove capacità di PowerPoint ed è consigliabile visualizzarla nella modalità Presentazione. Queste diapositive sono progettate per illustrare alcune ottime idee per la creazione di presentazioni in PowerPoint 2011.</a:t>
            </a:r>
          </a:p>
          <a:p>
            <a:pPr>
              <a:spcBef>
                <a:spcPct val="0"/>
              </a:spcBef>
            </a:pPr>
            <a:endParaRPr smtClean="0"/>
          </a:p>
          <a:p>
            <a:pPr>
              <a:spcBef>
                <a:spcPct val="0"/>
              </a:spcBef>
            </a:pPr>
            <a:r>
              <a:rPr smtClean="0"/>
              <a:t>Per visualizzare altri modelli di esempio, fare clic sul menu File, quindi scegliere Nuovo modello. In Modelli fare clic su Presentazioni.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18418E-2A63-4B00-9942-73629F569CBC}" type="slidenum">
              <a:rPr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633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F3F4B2-34FE-443F-9CC8-29728AF6A838}" type="slidenum">
              <a:rPr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414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758D57-6C8D-4C8B-BC12-19C9E24D4247}" type="slidenum">
              <a:rPr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475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6548AA-D5CB-440F-B7F4-D4F55EE20C72}" type="slidenum">
              <a:rPr smtClean="0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030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 userDrawn="1"/>
        </p:nvPicPr>
        <p:blipFill>
          <a:blip r:embed="rId2" cstate="print"/>
          <a:srcRect l="2599" r="5875" b="5263"/>
          <a:stretch>
            <a:fillRect/>
          </a:stretch>
        </p:blipFill>
        <p:spPr bwMode="auto">
          <a:xfrm>
            <a:off x="3175" y="5867400"/>
            <a:ext cx="9144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/>
            </a:lvl1pPr>
          </a:lstStyle>
          <a:p>
            <a:pPr>
              <a:defRPr kumimoji="0"/>
            </a:pPr>
            <a:fld id="{51B8E871-79BE-4CF9-B986-0F8A94426B4A}" type="datetimeFigureOut">
              <a:rPr kumimoji="0" lang="en-US"/>
              <a:pPr>
                <a:defRPr kumimoji="0"/>
              </a:pPr>
              <a:t>10/23/2017</a:t>
            </a:fld>
            <a:endParaRPr kumimoji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/>
            </a:lvl1pPr>
          </a:lstStyle>
          <a:p>
            <a:pPr>
              <a:defRPr kumimoji="0"/>
            </a:pPr>
            <a:endParaRPr kumimoji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/>
            </a:lvl1pPr>
          </a:lstStyle>
          <a:p>
            <a:pPr>
              <a:defRPr kumimoji="0"/>
            </a:pPr>
            <a:fld id="{1CEC6361-44D8-4AB3-84C9-77945C10BF90}" type="slidenum">
              <a:rPr kumimoji="0"/>
              <a:pPr>
                <a:defRPr kumimoji="0"/>
              </a:pPr>
              <a:t>‹N›</a:t>
            </a:fld>
            <a:endParaRPr kumimoji="0"/>
          </a:p>
        </p:txBody>
      </p:sp>
    </p:spTree>
    <p:extLst>
      <p:ext uri="{BB962C8B-B14F-4D97-AF65-F5344CB8AC3E}">
        <p14:creationId xmlns:p14="http://schemas.microsoft.com/office/powerpoint/2010/main" val="34581716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  <p:sldLayoutId id="2147483884" r:id="rId14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3708400" y="1341438"/>
            <a:ext cx="4953000" cy="1416050"/>
          </a:xfrm>
          <a:prstGeom prst="rect">
            <a:avLst/>
          </a:prstGeo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0825" y="3068638"/>
            <a:ext cx="7239000" cy="18288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sz="2400" b="0" dirty="0">
                <a:solidFill>
                  <a:srgbClr val="7BCF27"/>
                </a:solidFill>
                <a:latin typeface="Calibri" pitchFamily="34" charset="0"/>
              </a:rPr>
              <a:t>Presentazione </a:t>
            </a:r>
            <a:r>
              <a:rPr sz="2400" b="0" dirty="0" smtClean="0">
                <a:solidFill>
                  <a:srgbClr val="7BCF27"/>
                </a:solidFill>
                <a:latin typeface="Calibri" pitchFamily="34" charset="0"/>
              </a:rPr>
              <a:t>d</a:t>
            </a:r>
            <a:r>
              <a:rPr lang="it-IT" sz="2400" b="0" dirty="0" err="1" smtClean="0">
                <a:solidFill>
                  <a:srgbClr val="7BCF27"/>
                </a:solidFill>
                <a:latin typeface="Calibri" pitchFamily="34" charset="0"/>
              </a:rPr>
              <a:t>el</a:t>
            </a:r>
            <a:r>
              <a:rPr lang="it-IT" sz="2400" b="0" dirty="0" smtClean="0">
                <a:solidFill>
                  <a:srgbClr val="7BCF27"/>
                </a:solidFill>
                <a:latin typeface="Calibri" pitchFamily="34" charset="0"/>
              </a:rPr>
              <a:t> corso</a:t>
            </a:r>
            <a:br>
              <a:rPr lang="it-IT" sz="2400" b="0" dirty="0" smtClean="0">
                <a:solidFill>
                  <a:srgbClr val="7BCF27"/>
                </a:solidFill>
                <a:latin typeface="Calibri" pitchFamily="34" charset="0"/>
              </a:rPr>
            </a:br>
            <a:r>
              <a:rPr lang="it-IT" sz="5600" b="0" dirty="0" smtClean="0">
                <a:solidFill>
                  <a:prstClr val="white"/>
                </a:solidFill>
              </a:rPr>
              <a:t>Teoria dei grafi</a:t>
            </a:r>
            <a:br>
              <a:rPr lang="it-IT" sz="5600" b="0" dirty="0" smtClean="0">
                <a:solidFill>
                  <a:prstClr val="white"/>
                </a:solidFill>
              </a:rPr>
            </a:br>
            <a:r>
              <a:rPr lang="it-IT" sz="2700" b="0" dirty="0" smtClean="0">
                <a:solidFill>
                  <a:prstClr val="white"/>
                </a:solidFill>
              </a:rPr>
              <a:t>docente Vittoria Bonanzinga</a:t>
            </a:r>
            <a:endParaRPr sz="2700" b="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0"/>
            <a:ext cx="5580112" cy="288290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089146"/>
            <a:ext cx="9144000" cy="176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2349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924800" cy="70802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4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0888" y="5127625"/>
            <a:ext cx="7974012" cy="400050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86800" y="5284788"/>
            <a:ext cx="457200" cy="96837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3" name="Rettangolo 2"/>
          <p:cNvSpPr/>
          <p:nvPr/>
        </p:nvSpPr>
        <p:spPr>
          <a:xfrm>
            <a:off x="251520" y="116633"/>
            <a:ext cx="8280920" cy="8833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/>
              <a:t>Il corso si propone inoltre di fornire le conoscenze di base della teoria dei grafi: definizioni</a:t>
            </a:r>
            <a:r>
              <a:rPr lang="it-IT" sz="2000" dirty="0" smtClean="0"/>
              <a:t>, raggio, diametro, eccentricità, cammini euleriani, cicli Hamiltoniani, il problema del commesso viaggiatore, connettività, insiemi di taglio, alberi,  </a:t>
            </a:r>
            <a:r>
              <a:rPr lang="it-IT" sz="2000" dirty="0"/>
              <a:t>grafi planari, colorazioni, flussi. </a:t>
            </a:r>
            <a:endParaRPr lang="it-IT" sz="2000" dirty="0" smtClean="0"/>
          </a:p>
          <a:p>
            <a:endParaRPr lang="it-IT" sz="2000" dirty="0" smtClean="0"/>
          </a:p>
          <a:p>
            <a:r>
              <a:rPr lang="it-IT" sz="2000" dirty="0" smtClean="0"/>
              <a:t>Si </a:t>
            </a:r>
            <a:r>
              <a:rPr lang="it-IT" sz="2000" dirty="0"/>
              <a:t>propone inoltre di fornire gli strumenti e le tecniche proprie della teoria dei grafi per lo studio di problemi concreti, per la costruzione di modelli e per la ricerca di soluzioni a problemi decisionali. </a:t>
            </a:r>
            <a:endParaRPr lang="it-IT" sz="2000" dirty="0" smtClean="0"/>
          </a:p>
          <a:p>
            <a:endParaRPr lang="it-IT" sz="2000" dirty="0" smtClean="0"/>
          </a:p>
          <a:p>
            <a:r>
              <a:rPr lang="it-IT" sz="2000" dirty="0" smtClean="0"/>
              <a:t>Algoritmi</a:t>
            </a:r>
          </a:p>
          <a:p>
            <a:pPr marL="342900" indent="-342900">
              <a:buFontTx/>
              <a:buChar char="-"/>
            </a:pPr>
            <a:r>
              <a:rPr lang="it-IT" sz="2000" dirty="0" err="1" smtClean="0"/>
              <a:t>Dijkstra</a:t>
            </a:r>
            <a:r>
              <a:rPr lang="it-IT" sz="2000" dirty="0" smtClean="0"/>
              <a:t> del percorso minimo</a:t>
            </a:r>
          </a:p>
          <a:p>
            <a:pPr marL="342900" indent="-342900">
              <a:buFontTx/>
              <a:buChar char="-"/>
            </a:pPr>
            <a:r>
              <a:rPr lang="it-IT" sz="2000" dirty="0" smtClean="0"/>
              <a:t>TSP del vicino più vicino, dei lati ordinati</a:t>
            </a:r>
          </a:p>
          <a:p>
            <a:pPr marL="285750" indent="-285750">
              <a:buFontTx/>
              <a:buChar char="-"/>
            </a:pPr>
            <a:r>
              <a:rPr lang="it-IT" sz="2000" dirty="0" err="1" smtClean="0"/>
              <a:t>Prim</a:t>
            </a:r>
            <a:r>
              <a:rPr lang="it-IT" sz="2000" dirty="0" smtClean="0"/>
              <a:t> per albero di copertura minimo</a:t>
            </a:r>
          </a:p>
          <a:p>
            <a:pPr marL="285750" indent="-285750">
              <a:buFontTx/>
              <a:buChar char="-"/>
            </a:pPr>
            <a:r>
              <a:rPr lang="it-IT" sz="2000" dirty="0" smtClean="0"/>
              <a:t>Massimo flusso, taglio minimo in una rete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13632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15816" y="2348880"/>
            <a:ext cx="5867400" cy="3812951"/>
          </a:xfrm>
        </p:spPr>
        <p:txBody>
          <a:bodyPr rtlCol="0">
            <a:noAutofit/>
          </a:bodyPr>
          <a:lstStyle/>
          <a:p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 smtClean="0"/>
              <a:t>- Alle </a:t>
            </a:r>
            <a:r>
              <a:rPr lang="it-IT" sz="2800" dirty="0"/>
              <a:t>reti elettriche</a:t>
            </a:r>
            <a:br>
              <a:rPr lang="it-IT" sz="2800" dirty="0"/>
            </a:br>
            <a:r>
              <a:rPr lang="it-IT" sz="2800" dirty="0" smtClean="0"/>
              <a:t>- Alle </a:t>
            </a:r>
            <a:r>
              <a:rPr lang="it-IT" sz="2800" dirty="0"/>
              <a:t>reti di calcolatori per </a:t>
            </a:r>
            <a:r>
              <a:rPr lang="it-IT" sz="2800" dirty="0" smtClean="0"/>
              <a:t>    	la </a:t>
            </a:r>
            <a:r>
              <a:rPr lang="it-IT" sz="2800" dirty="0"/>
              <a:t>distribuzione e </a:t>
            </a:r>
            <a:r>
              <a:rPr lang="it-IT" sz="2800" dirty="0" smtClean="0"/>
              <a:t>	l’immagazzinamento </a:t>
            </a:r>
            <a:r>
              <a:rPr lang="it-IT" sz="2800" dirty="0"/>
              <a:t>di </a:t>
            </a:r>
            <a:r>
              <a:rPr lang="it-IT" sz="2800" dirty="0" smtClean="0"/>
              <a:t>	informazioni</a:t>
            </a: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 smtClean="0"/>
              <a:t>- Alle </a:t>
            </a:r>
            <a:r>
              <a:rPr lang="it-IT" sz="2800" dirty="0"/>
              <a:t>reti sociali</a:t>
            </a:r>
            <a:br>
              <a:rPr lang="it-IT" sz="2800" dirty="0"/>
            </a:br>
            <a:r>
              <a:rPr lang="it-IT" sz="2800" dirty="0" smtClean="0"/>
              <a:t>- Ai </a:t>
            </a:r>
            <a:r>
              <a:rPr lang="it-IT" sz="2800" dirty="0"/>
              <a:t>trasporti </a:t>
            </a:r>
            <a:br>
              <a:rPr lang="it-IT" sz="2800" dirty="0"/>
            </a:br>
            <a:endParaRPr sz="2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55576" y="1052736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Applicazioni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11956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7"/>
          <p:cNvSpPr txBox="1">
            <a:spLocks noChangeArrowheads="1"/>
          </p:cNvSpPr>
          <p:nvPr/>
        </p:nvSpPr>
        <p:spPr bwMode="auto">
          <a:xfrm>
            <a:off x="467544" y="3140968"/>
            <a:ext cx="7580387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dirty="0" smtClean="0">
                <a:solidFill>
                  <a:srgbClr val="262626"/>
                </a:solidFill>
                <a:latin typeface="Calibri" pitchFamily="34" charset="0"/>
              </a:rPr>
              <a:t>Presentazioni in </a:t>
            </a:r>
            <a:r>
              <a:rPr lang="it-IT" dirty="0" err="1" smtClean="0">
                <a:solidFill>
                  <a:srgbClr val="262626"/>
                </a:solidFill>
                <a:latin typeface="Calibri" pitchFamily="34" charset="0"/>
              </a:rPr>
              <a:t>Power</a:t>
            </a:r>
            <a:r>
              <a:rPr lang="it-IT" dirty="0" smtClean="0">
                <a:solidFill>
                  <a:srgbClr val="262626"/>
                </a:solidFill>
                <a:latin typeface="Calibri" pitchFamily="34" charset="0"/>
              </a:rPr>
              <a:t> </a:t>
            </a:r>
            <a:r>
              <a:rPr lang="it-IT" dirty="0" err="1" smtClean="0">
                <a:solidFill>
                  <a:srgbClr val="262626"/>
                </a:solidFill>
                <a:latin typeface="Calibri" pitchFamily="34" charset="0"/>
              </a:rPr>
              <a:t>point</a:t>
            </a:r>
            <a:r>
              <a:rPr lang="it-IT" dirty="0" smtClean="0">
                <a:solidFill>
                  <a:srgbClr val="262626"/>
                </a:solidFill>
                <a:latin typeface="Calibri" pitchFamily="34" charset="0"/>
              </a:rPr>
              <a:t> sugli argomenti presentati nel corso ed esercizi proposti </a:t>
            </a:r>
            <a:endParaRPr lang="it-IT" dirty="0">
              <a:solidFill>
                <a:srgbClr val="262626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1152708"/>
            <a:ext cx="8084443" cy="4745361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 err="1"/>
              <a:t>W</a:t>
            </a:r>
            <a:r>
              <a:rPr lang="it-IT" dirty="0"/>
              <a:t>. D. Wallis, A </a:t>
            </a:r>
            <a:r>
              <a:rPr lang="it-IT" dirty="0" err="1"/>
              <a:t>Beginner’s</a:t>
            </a:r>
            <a:r>
              <a:rPr lang="it-IT" dirty="0"/>
              <a:t> Guide to </a:t>
            </a:r>
            <a:r>
              <a:rPr lang="it-IT" dirty="0" err="1"/>
              <a:t>Graph</a:t>
            </a:r>
            <a:r>
              <a:rPr lang="it-IT" dirty="0"/>
              <a:t> </a:t>
            </a:r>
            <a:r>
              <a:rPr lang="it-IT" dirty="0" err="1"/>
              <a:t>Theory</a:t>
            </a:r>
            <a:r>
              <a:rPr lang="it-IT" dirty="0"/>
              <a:t>, Second </a:t>
            </a:r>
            <a:r>
              <a:rPr lang="it-IT" dirty="0" err="1"/>
              <a:t>edition</a:t>
            </a:r>
            <a:r>
              <a:rPr lang="it-IT" dirty="0"/>
              <a:t>, </a:t>
            </a:r>
            <a:r>
              <a:rPr lang="it-IT" dirty="0" err="1"/>
              <a:t>Birkhäuser</a:t>
            </a:r>
            <a:r>
              <a:rPr lang="it-IT" dirty="0"/>
              <a:t>, </a:t>
            </a:r>
            <a:r>
              <a:rPr lang="it-IT" dirty="0" smtClean="0"/>
              <a:t>2007. </a:t>
            </a:r>
            <a:endParaRPr lang="it-IT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6563" y="76200"/>
            <a:ext cx="8402637" cy="685800"/>
          </a:xfrm>
        </p:spPr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ea typeface="+mn-ea"/>
                <a:cs typeface="+mn-cs"/>
              </a:rPr>
              <a:t>Testi di riferimento ed ausili didattici</a:t>
            </a:r>
            <a:endParaRPr dirty="0">
              <a:latin typeface="+mn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48639" y="4408047"/>
            <a:ext cx="7333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Durante il corso saranno svolte numerose esercitazioni.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538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Modalità d’esame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Esonero</a:t>
            </a:r>
          </a:p>
          <a:p>
            <a:r>
              <a:rPr lang="it-IT" dirty="0" smtClean="0"/>
              <a:t>Prova scritta</a:t>
            </a:r>
          </a:p>
          <a:p>
            <a:r>
              <a:rPr lang="it-IT" dirty="0" smtClean="0"/>
              <a:t>Prova orale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7305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heme/theme1.xml><?xml version="1.0" encoding="utf-8"?>
<a:theme xmlns:a="http://schemas.openxmlformats.org/drawingml/2006/main" name="Estate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Estate.thmx</Template>
  <TotalTime>5</TotalTime>
  <Words>238</Words>
  <Application>Microsoft Office PowerPoint</Application>
  <PresentationFormat>Presentazione su schermo (4:3)</PresentationFormat>
  <Paragraphs>42</Paragraphs>
  <Slides>5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</vt:lpstr>
      <vt:lpstr>Estate</vt:lpstr>
      <vt:lpstr>Presentazione del corso Teoria dei grafi docente Vittoria Bonanzinga</vt:lpstr>
      <vt:lpstr>Presentazione standard di PowerPoint</vt:lpstr>
      <vt:lpstr> - Alle reti elettriche - Alle reti di calcolatori per      la distribuzione e  l’immagazzinamento di  informazioni - Alle reti sociali - Ai trasporti  </vt:lpstr>
      <vt:lpstr>Testi di riferimento ed ausili didattici</vt:lpstr>
      <vt:lpstr>Modalità d’esame</vt:lpstr>
    </vt:vector>
  </TitlesOfParts>
  <Company>Unirc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del corso Teoria dei grafi docente Vittoria Bonanzinga</dc:title>
  <dc:creator>Vittoria Bonanzinga</dc:creator>
  <cp:lastModifiedBy>Teresa Aricò</cp:lastModifiedBy>
  <cp:revision>4</cp:revision>
  <dcterms:created xsi:type="dcterms:W3CDTF">2017-10-11T05:43:49Z</dcterms:created>
  <dcterms:modified xsi:type="dcterms:W3CDTF">2017-10-23T07:12:18Z</dcterms:modified>
</cp:coreProperties>
</file>